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DB3B-0FB9-4C58-B2E1-B74B7E0363BA}" type="datetimeFigureOut">
              <a:rPr lang="en-IE" smtClean="0"/>
              <a:pPr/>
              <a:t>13/09/2013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70D24-485E-481A-96F6-2E212AEB643D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onlinelibrary.wiley.com/doi/10.1111/maq.12005/abstract" TargetMode="External"/><Relationship Id="rId2" Type="http://schemas.openxmlformats.org/officeDocument/2006/relationships/hyperlink" Target="http://www.globalizationandhealth.com/content/7/1/17/abstract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E" dirty="0" smtClean="0"/>
              <a:t>Title and abstract writing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Kath Bennett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478" y="109727"/>
            <a:ext cx="2093785" cy="148154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55260" y="6170311"/>
            <a:ext cx="1606664" cy="529101"/>
            <a:chOff x="85016" y="116632"/>
            <a:chExt cx="1606664" cy="529101"/>
          </a:xfrm>
        </p:grpSpPr>
        <p:pic>
          <p:nvPicPr>
            <p:cNvPr id="6" name="Picture 5" descr="http://research.ncl.ac.uk/media/sites/researchwebsites/rescapmed/EUlogo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16" y="116632"/>
              <a:ext cx="811288" cy="52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http://research.ncl.ac.uk/media/sites/researchwebsites/rescapmed/FP7logo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21640"/>
              <a:ext cx="648072" cy="524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Good abstracts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Seamlessly blend the elements of the text into one coherent paragraph</a:t>
            </a:r>
          </a:p>
          <a:p>
            <a:r>
              <a:rPr lang="en-IE" dirty="0" smtClean="0"/>
              <a:t>Include only relevant information</a:t>
            </a:r>
          </a:p>
          <a:p>
            <a:r>
              <a:rPr lang="en-IE" dirty="0" smtClean="0"/>
              <a:t>Use a clear and concise writing style</a:t>
            </a:r>
          </a:p>
          <a:p>
            <a:r>
              <a:rPr lang="en-IE" dirty="0" smtClean="0"/>
              <a:t>Make objectives stand out</a:t>
            </a:r>
          </a:p>
          <a:p>
            <a:r>
              <a:rPr lang="en-IE" dirty="0" smtClean="0"/>
              <a:t>Avoid repetition and references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Good abstracts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Mention novel methods and be specific</a:t>
            </a:r>
          </a:p>
          <a:p>
            <a:r>
              <a:rPr lang="en-IE" dirty="0" smtClean="0"/>
              <a:t>Only present most important results and be specific</a:t>
            </a:r>
          </a:p>
          <a:p>
            <a:r>
              <a:rPr lang="en-IE" dirty="0" smtClean="0"/>
              <a:t>Conclusions: just the major implications; relate back to your purpose and research question</a:t>
            </a:r>
          </a:p>
          <a:p>
            <a:r>
              <a:rPr lang="en-IE" dirty="0" smtClean="0"/>
              <a:t>Force you to summarise the purpose, scope, argument and originality of your paper</a:t>
            </a:r>
            <a:endParaRPr lang="en-I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Writing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Clear and concise</a:t>
            </a:r>
          </a:p>
          <a:p>
            <a:r>
              <a:rPr lang="en-IE" dirty="0" smtClean="0"/>
              <a:t>Remove or shorten unnecessary words/phrases</a:t>
            </a:r>
          </a:p>
          <a:p>
            <a:r>
              <a:rPr lang="en-IE" dirty="0" smtClean="0"/>
              <a:t>Avoid abbreviations, acronyms </a:t>
            </a:r>
          </a:p>
          <a:p>
            <a:r>
              <a:rPr lang="en-IE" dirty="0" smtClean="0"/>
              <a:t>Define unfamiliar terms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Mediocre abstracts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Read like a table of contents</a:t>
            </a:r>
          </a:p>
          <a:p>
            <a:r>
              <a:rPr lang="en-IE" dirty="0" smtClean="0"/>
              <a:t>Example</a:t>
            </a:r>
          </a:p>
          <a:p>
            <a:pPr lvl="1"/>
            <a:r>
              <a:rPr lang="en-IE" dirty="0"/>
              <a:t>The </a:t>
            </a:r>
            <a:r>
              <a:rPr lang="en-IE" dirty="0" smtClean="0"/>
              <a:t>behaviour </a:t>
            </a:r>
            <a:r>
              <a:rPr lang="en-IE" dirty="0"/>
              <a:t>of editors is discussed. What </a:t>
            </a:r>
            <a:r>
              <a:rPr lang="en-IE" dirty="0" smtClean="0"/>
              <a:t>should be </a:t>
            </a:r>
            <a:r>
              <a:rPr lang="en-IE" dirty="0"/>
              <a:t>covered by an abstract is considered. </a:t>
            </a:r>
            <a:r>
              <a:rPr lang="en-IE" dirty="0" smtClean="0"/>
              <a:t>The importance </a:t>
            </a:r>
            <a:r>
              <a:rPr lang="en-IE" dirty="0"/>
              <a:t>of the abstract is </a:t>
            </a:r>
            <a:r>
              <a:rPr lang="en-IE" dirty="0" smtClean="0"/>
              <a:t>described. Dictionary definitions </a:t>
            </a:r>
            <a:r>
              <a:rPr lang="en-IE" dirty="0"/>
              <a:t>of “abstract” are quoted. At </a:t>
            </a:r>
            <a:r>
              <a:rPr lang="en-IE" dirty="0" smtClean="0"/>
              <a:t>the conclusion </a:t>
            </a:r>
            <a:r>
              <a:rPr lang="en-IE" dirty="0"/>
              <a:t>a revised abstract is presented.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Mediocre abstracts – improved example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The </a:t>
            </a:r>
            <a:r>
              <a:rPr lang="en-IE" dirty="0"/>
              <a:t>abstract is of utmost importance, for it is </a:t>
            </a:r>
            <a:r>
              <a:rPr lang="en-IE" dirty="0" smtClean="0"/>
              <a:t>read by </a:t>
            </a:r>
            <a:r>
              <a:rPr lang="en-IE" dirty="0"/>
              <a:t>10 to 500 times more people than hear </a:t>
            </a:r>
            <a:r>
              <a:rPr lang="en-IE" dirty="0" smtClean="0"/>
              <a:t>the presentation </a:t>
            </a:r>
            <a:r>
              <a:rPr lang="en-IE" dirty="0"/>
              <a:t>or read the entire article. It should </a:t>
            </a:r>
            <a:r>
              <a:rPr lang="en-IE" dirty="0" smtClean="0"/>
              <a:t>not be </a:t>
            </a:r>
            <a:r>
              <a:rPr lang="en-IE" dirty="0"/>
              <a:t>a mere recital of the subjects covered, </a:t>
            </a:r>
            <a:r>
              <a:rPr lang="en-IE" dirty="0" smtClean="0"/>
              <a:t>replete with </a:t>
            </a:r>
            <a:r>
              <a:rPr lang="en-IE" dirty="0"/>
              <a:t>such expressions as “is discussed” and </a:t>
            </a:r>
            <a:r>
              <a:rPr lang="en-IE" dirty="0" smtClean="0"/>
              <a:t>“Is described</a:t>
            </a:r>
            <a:r>
              <a:rPr lang="en-IE" dirty="0"/>
              <a:t>.” It should be a condensation </a:t>
            </a:r>
            <a:r>
              <a:rPr lang="en-IE" dirty="0" smtClean="0"/>
              <a:t>and concentration </a:t>
            </a:r>
            <a:r>
              <a:rPr lang="en-IE" dirty="0"/>
              <a:t>of the essential qualities of </a:t>
            </a:r>
            <a:r>
              <a:rPr lang="en-IE" dirty="0" smtClean="0"/>
              <a:t>the paper</a:t>
            </a:r>
            <a:r>
              <a:rPr lang="en-IE" dirty="0"/>
              <a:t>.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Abstracts for qualitative research</a:t>
            </a:r>
            <a:br>
              <a:rPr lang="en-IE" dirty="0" smtClean="0"/>
            </a:br>
            <a:r>
              <a:rPr lang="en-IE" sz="2700" dirty="0" smtClean="0"/>
              <a:t>two examples (one structured, one unstructured)</a:t>
            </a:r>
            <a:endParaRPr lang="en-IE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IE" sz="2000" dirty="0">
              <a:hlinkClick r:id="rId2"/>
            </a:endParaRPr>
          </a:p>
          <a:p>
            <a:r>
              <a:rPr lang="en-IE" sz="2000" dirty="0">
                <a:hlinkClick r:id="rId2"/>
              </a:rPr>
              <a:t>http://</a:t>
            </a:r>
            <a:r>
              <a:rPr lang="en-IE" sz="2000" dirty="0" smtClean="0">
                <a:hlinkClick r:id="rId2"/>
              </a:rPr>
              <a:t>www.globalizationandhealth.com/content/7/1/17/abstract</a:t>
            </a:r>
          </a:p>
          <a:p>
            <a:endParaRPr lang="en-IE" sz="2000" dirty="0" smtClean="0">
              <a:hlinkClick r:id="rId2"/>
            </a:endParaRPr>
          </a:p>
          <a:p>
            <a:r>
              <a:rPr lang="en-IE" sz="2000" dirty="0">
                <a:hlinkClick r:id="rId3"/>
              </a:rPr>
              <a:t>http://</a:t>
            </a:r>
            <a:r>
              <a:rPr lang="en-IE" sz="2000" dirty="0" smtClean="0">
                <a:hlinkClick r:id="rId3"/>
              </a:rPr>
              <a:t>onlinelibrary.wiley.com/doi/10.1111/maq.12005/abstract</a:t>
            </a:r>
            <a:endParaRPr lang="en-IE" sz="2000" dirty="0" smtClean="0"/>
          </a:p>
          <a:p>
            <a:endParaRPr lang="en-IE" dirty="0"/>
          </a:p>
          <a:p>
            <a:endParaRPr lang="en-I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94140"/>
            <a:ext cx="8892480" cy="645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Titles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 smtClean="0"/>
              <a:t>Conveys clearly and concisely what the paper is about</a:t>
            </a:r>
          </a:p>
          <a:p>
            <a:pPr lvl="1"/>
            <a:r>
              <a:rPr lang="en-IE" dirty="0" smtClean="0"/>
              <a:t>Should indicate narrow focus of the paper</a:t>
            </a:r>
          </a:p>
          <a:p>
            <a:r>
              <a:rPr lang="en-IE" dirty="0" smtClean="0"/>
              <a:t>Should be unambiguous in plain English</a:t>
            </a:r>
          </a:p>
          <a:p>
            <a:r>
              <a:rPr lang="en-IE" dirty="0" smtClean="0"/>
              <a:t>What do you most want to convey?</a:t>
            </a:r>
          </a:p>
          <a:p>
            <a:pPr lvl="1"/>
            <a:r>
              <a:rPr lang="en-IE" dirty="0" smtClean="0"/>
              <a:t>a challenge to current thinking? </a:t>
            </a:r>
          </a:p>
          <a:p>
            <a:pPr lvl="1"/>
            <a:r>
              <a:rPr lang="en-IE" dirty="0" smtClean="0"/>
              <a:t>a new methodology?</a:t>
            </a:r>
          </a:p>
          <a:p>
            <a:r>
              <a:rPr lang="en-IE" dirty="0" smtClean="0"/>
              <a:t>Can include the population, study design and intervention and/or outcomes.</a:t>
            </a:r>
          </a:p>
          <a:p>
            <a:r>
              <a:rPr lang="en-IE" dirty="0" smtClean="0"/>
              <a:t>A question may be a way to summarise purpose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Abstract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 brief description of a larger document</a:t>
            </a:r>
          </a:p>
          <a:p>
            <a:r>
              <a:rPr lang="en-IE" dirty="0" smtClean="0"/>
              <a:t>Start with an abstract for a research centred journal article</a:t>
            </a:r>
          </a:p>
          <a:p>
            <a:r>
              <a:rPr lang="en-IE" dirty="0" smtClean="0"/>
              <a:t>Usually scientific abstracts but lay abstracts for a wider audience</a:t>
            </a:r>
          </a:p>
          <a:p>
            <a:r>
              <a:rPr lang="en-IE" dirty="0" smtClean="0"/>
              <a:t>Always read the instructions for authors when writing abstracts.</a:t>
            </a:r>
          </a:p>
          <a:p>
            <a:pPr>
              <a:buNone/>
            </a:pPr>
            <a:endParaRPr lang="en-I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Purpose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Help reader decide whether to read text or not</a:t>
            </a:r>
          </a:p>
          <a:p>
            <a:r>
              <a:rPr lang="en-IE" dirty="0" smtClean="0"/>
              <a:t>Summarises the findings of the text</a:t>
            </a:r>
          </a:p>
          <a:p>
            <a:r>
              <a:rPr lang="en-IE" dirty="0" smtClean="0"/>
              <a:t>Helps scholars find your article</a:t>
            </a:r>
            <a:endParaRPr lang="en-IE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Qualities of an abstract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One or more well-developed paragraphs</a:t>
            </a:r>
          </a:p>
          <a:p>
            <a:r>
              <a:rPr lang="en-IE" dirty="0" smtClean="0"/>
              <a:t>Short  (100-300 words)</a:t>
            </a:r>
          </a:p>
          <a:p>
            <a:r>
              <a:rPr lang="en-IE" dirty="0" smtClean="0"/>
              <a:t>Stands alone</a:t>
            </a:r>
          </a:p>
          <a:p>
            <a:r>
              <a:rPr lang="en-IE" dirty="0" smtClean="0"/>
              <a:t>Includes all major elements of the larger text (in same order)</a:t>
            </a:r>
          </a:p>
          <a:p>
            <a:r>
              <a:rPr lang="en-IE" dirty="0" smtClean="0"/>
              <a:t>No new information</a:t>
            </a:r>
            <a:endParaRPr lang="en-I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Structure of an abstract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Topic/Background</a:t>
            </a:r>
          </a:p>
          <a:p>
            <a:r>
              <a:rPr lang="en-IE" dirty="0" smtClean="0"/>
              <a:t>Research Question</a:t>
            </a:r>
          </a:p>
          <a:p>
            <a:r>
              <a:rPr lang="en-IE" dirty="0" smtClean="0"/>
              <a:t>Methods</a:t>
            </a:r>
          </a:p>
          <a:p>
            <a:r>
              <a:rPr lang="en-IE" dirty="0" smtClean="0"/>
              <a:t>Results </a:t>
            </a:r>
          </a:p>
          <a:p>
            <a:r>
              <a:rPr lang="en-IE" dirty="0" smtClean="0"/>
              <a:t>Conclusion</a:t>
            </a:r>
          </a:p>
          <a:p>
            <a:r>
              <a:rPr lang="en-IE" dirty="0" smtClean="0"/>
              <a:t>BUT social science journals rarely ask for structured abstracts, even if the same principles apply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Writing an abstract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Finish your paper</a:t>
            </a:r>
          </a:p>
          <a:p>
            <a:r>
              <a:rPr lang="en-IE" dirty="0" smtClean="0"/>
              <a:t>Take a break</a:t>
            </a:r>
          </a:p>
          <a:p>
            <a:r>
              <a:rPr lang="en-IE" dirty="0" smtClean="0"/>
              <a:t>Read over your paper and identify key points</a:t>
            </a:r>
          </a:p>
          <a:p>
            <a:r>
              <a:rPr lang="en-IE" dirty="0" smtClean="0"/>
              <a:t>One to two sentences for:</a:t>
            </a:r>
          </a:p>
          <a:p>
            <a:pPr lvl="1"/>
            <a:r>
              <a:rPr lang="en-IE" dirty="0" smtClean="0"/>
              <a:t>Background/research question</a:t>
            </a:r>
          </a:p>
          <a:p>
            <a:pPr lvl="1"/>
            <a:r>
              <a:rPr lang="en-IE" dirty="0" smtClean="0"/>
              <a:t>Methods</a:t>
            </a:r>
          </a:p>
          <a:p>
            <a:pPr lvl="1"/>
            <a:r>
              <a:rPr lang="en-IE" dirty="0" smtClean="0"/>
              <a:t>Results</a:t>
            </a:r>
          </a:p>
          <a:p>
            <a:pPr lvl="1"/>
            <a:r>
              <a:rPr lang="en-IE" dirty="0" smtClean="0"/>
              <a:t>Conclusions/recommendations</a:t>
            </a:r>
            <a:endParaRPr lang="en-I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Writing an abstract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Connect the ideas with appropriate transitions</a:t>
            </a:r>
          </a:p>
          <a:p>
            <a:r>
              <a:rPr lang="en-IE" dirty="0" smtClean="0"/>
              <a:t>Add and remove text as required</a:t>
            </a:r>
          </a:p>
          <a:p>
            <a:r>
              <a:rPr lang="en-IE" dirty="0" smtClean="0"/>
              <a:t>Revise, edit and Proofread</a:t>
            </a:r>
            <a:endParaRPr lang="en-I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For literature reviews/critical essays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Problem/Topic investigating</a:t>
            </a:r>
          </a:p>
          <a:p>
            <a:r>
              <a:rPr lang="en-IE" dirty="0" smtClean="0"/>
              <a:t>Thesis statement</a:t>
            </a:r>
          </a:p>
          <a:p>
            <a:r>
              <a:rPr lang="en-IE" dirty="0" smtClean="0"/>
              <a:t>Your conclusions based on review</a:t>
            </a:r>
          </a:p>
          <a:p>
            <a:r>
              <a:rPr lang="en-IE" dirty="0" smtClean="0"/>
              <a:t>Methods for review if novel</a:t>
            </a:r>
            <a:endParaRPr lang="en-I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482</Words>
  <Application>Microsoft Office PowerPoint</Application>
  <PresentationFormat>On-screen Show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Title and abstract writing</vt:lpstr>
      <vt:lpstr>Titles</vt:lpstr>
      <vt:lpstr>Abstract</vt:lpstr>
      <vt:lpstr>Purpose</vt:lpstr>
      <vt:lpstr>Qualities of an abstract</vt:lpstr>
      <vt:lpstr>Structure of an abstract</vt:lpstr>
      <vt:lpstr>Writing an abstract</vt:lpstr>
      <vt:lpstr>Writing an abstract</vt:lpstr>
      <vt:lpstr>For literature reviews/critical essays</vt:lpstr>
      <vt:lpstr>Good abstracts</vt:lpstr>
      <vt:lpstr>Good abstracts</vt:lpstr>
      <vt:lpstr>Writing style</vt:lpstr>
      <vt:lpstr>Mediocre abstracts</vt:lpstr>
      <vt:lpstr>Mediocre abstracts – improved example</vt:lpstr>
      <vt:lpstr>Abstracts for qualitative research two examples (one structured, one unstructured)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and abstract writing</dc:title>
  <dc:creator>Kathleen Bennett</dc:creator>
  <cp:lastModifiedBy>user</cp:lastModifiedBy>
  <cp:revision>22</cp:revision>
  <dcterms:created xsi:type="dcterms:W3CDTF">2013-09-12T10:13:38Z</dcterms:created>
  <dcterms:modified xsi:type="dcterms:W3CDTF">2013-09-13T11:05:32Z</dcterms:modified>
</cp:coreProperties>
</file>